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70" r:id="rId7"/>
    <p:sldId id="273" r:id="rId8"/>
    <p:sldId id="271" r:id="rId9"/>
    <p:sldId id="264" r:id="rId10"/>
    <p:sldId id="269" r:id="rId11"/>
    <p:sldId id="268" r:id="rId12"/>
    <p:sldId id="260" r:id="rId13"/>
    <p:sldId id="274" r:id="rId14"/>
    <p:sldId id="281" r:id="rId15"/>
    <p:sldId id="276" r:id="rId16"/>
    <p:sldId id="277" r:id="rId17"/>
    <p:sldId id="278" r:id="rId18"/>
    <p:sldId id="279" r:id="rId19"/>
    <p:sldId id="280" r:id="rId20"/>
    <p:sldId id="275" r:id="rId21"/>
    <p:sldId id="282" r:id="rId22"/>
    <p:sldId id="272" r:id="rId23"/>
    <p:sldId id="266" r:id="rId24"/>
    <p:sldId id="265" r:id="rId25"/>
    <p:sldId id="261" r:id="rId26"/>
    <p:sldId id="267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960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FB89-99C1-4128-9607-8D29FE588A33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4618-0C23-472F-AE1C-BB58F3FB34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32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FB89-99C1-4128-9607-8D29FE588A33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4618-0C23-472F-AE1C-BB58F3FB34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29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FB89-99C1-4128-9607-8D29FE588A33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4618-0C23-472F-AE1C-BB58F3FB34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350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FB89-99C1-4128-9607-8D29FE588A33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4618-0C23-472F-AE1C-BB58F3FB34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53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FB89-99C1-4128-9607-8D29FE588A33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4618-0C23-472F-AE1C-BB58F3FB34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51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FB89-99C1-4128-9607-8D29FE588A33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4618-0C23-472F-AE1C-BB58F3FB34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97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FB89-99C1-4128-9607-8D29FE588A33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4618-0C23-472F-AE1C-BB58F3FB34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79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FB89-99C1-4128-9607-8D29FE588A33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4618-0C23-472F-AE1C-BB58F3FB34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274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FB89-99C1-4128-9607-8D29FE588A33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4618-0C23-472F-AE1C-BB58F3FB34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984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FB89-99C1-4128-9607-8D29FE588A33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4618-0C23-472F-AE1C-BB58F3FB34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91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FB89-99C1-4128-9607-8D29FE588A33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4618-0C23-472F-AE1C-BB58F3FB34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26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3FB89-99C1-4128-9607-8D29FE588A33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64618-0C23-472F-AE1C-BB58F3FB34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16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oZaI-oKck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fvwp&amp;v=0iuX0Nj7mqI&amp;NR=1" TargetMode="External"/><Relationship Id="rId2" Type="http://schemas.openxmlformats.org/officeDocument/2006/relationships/hyperlink" Target="https://www.youtube.com/watch?v=1uOftnx2QW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nOSomq025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hondenfun.nl/wp-content/uploads/2011/07/dalmatier-puppie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9" y="0"/>
            <a:ext cx="8532262" cy="687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891530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Voortplanting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436174"/>
            <a:ext cx="6400800" cy="1288970"/>
          </a:xfrm>
        </p:spPr>
        <p:txBody>
          <a:bodyPr/>
          <a:lstStyle/>
          <a:p>
            <a:r>
              <a:rPr lang="nl-NL" sz="7200" b="1" dirty="0" smtClean="0">
                <a:solidFill>
                  <a:srgbClr val="FF0000"/>
                </a:solidFill>
              </a:rPr>
              <a:t>HOND</a:t>
            </a:r>
            <a:endParaRPr lang="nl-NL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98" y="3068960"/>
            <a:ext cx="5052053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97" y="-720080"/>
            <a:ext cx="5052053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5447"/>
            <a:ext cx="4086297" cy="273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54"/>
            <a:ext cx="4086297" cy="236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37262"/>
            <a:ext cx="2210322" cy="177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88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Dekking en koppeling </a:t>
            </a:r>
            <a:r>
              <a:rPr lang="nl-NL" dirty="0" smtClean="0">
                <a:hlinkClick r:id="rId2"/>
              </a:rPr>
              <a:t>video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26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nl-NL" dirty="0" smtClean="0"/>
              <a:t>De draagtijd van een teef is ongeveer 62-66 dagen (2 maanden).</a:t>
            </a:r>
          </a:p>
          <a:p>
            <a:r>
              <a:rPr lang="nl-NL" dirty="0" smtClean="0"/>
              <a:t>Meerlingen (éénling is uitzonderlijk).</a:t>
            </a:r>
          </a:p>
          <a:p>
            <a:r>
              <a:rPr lang="nl-NL" dirty="0" smtClean="0"/>
              <a:t>Bevruchting is in de eileider.</a:t>
            </a:r>
          </a:p>
          <a:p>
            <a:r>
              <a:rPr lang="nl-NL" dirty="0" smtClean="0"/>
              <a:t>Dag 8-10 eerste celdelingen onderweg naar baarmoeder.</a:t>
            </a:r>
          </a:p>
          <a:p>
            <a:r>
              <a:rPr lang="nl-NL" dirty="0" err="1" smtClean="0"/>
              <a:t>Spacing</a:t>
            </a:r>
            <a:r>
              <a:rPr lang="nl-NL" dirty="0" smtClean="0"/>
              <a:t>: verdeling bevruchte eieren in baarmoeder</a:t>
            </a:r>
          </a:p>
          <a:p>
            <a:r>
              <a:rPr lang="nl-NL" dirty="0" smtClean="0"/>
              <a:t>Dag 18-20 implantatie in baarmoeder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969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Dagen 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Dag 8-10 eerste celdelingen onderweg naar baarmoeder.</a:t>
            </a:r>
          </a:p>
          <a:p>
            <a:r>
              <a:rPr lang="nl-NL" dirty="0" err="1"/>
              <a:t>Spacing</a:t>
            </a:r>
            <a:r>
              <a:rPr lang="nl-NL" dirty="0"/>
              <a:t>: verdeling bevruchte eieren in baarmoeder</a:t>
            </a:r>
          </a:p>
          <a:p>
            <a:r>
              <a:rPr lang="nl-NL" dirty="0"/>
              <a:t>Dag 18-20 implantatie in baarmoeder</a:t>
            </a:r>
          </a:p>
          <a:p>
            <a:r>
              <a:rPr lang="nl-NL" dirty="0" smtClean="0"/>
              <a:t>Dag 35 typische kenmerken </a:t>
            </a:r>
            <a:r>
              <a:rPr lang="nl-NL" dirty="0" err="1" smtClean="0"/>
              <a:t>foeten</a:t>
            </a:r>
            <a:endParaRPr lang="nl-NL" dirty="0" smtClean="0"/>
          </a:p>
          <a:p>
            <a:r>
              <a:rPr lang="nl-NL" dirty="0" smtClean="0"/>
              <a:t>Dag 40 Ogen gesloten, haar en pigmentatie</a:t>
            </a:r>
          </a:p>
          <a:p>
            <a:r>
              <a:rPr lang="nl-NL" dirty="0" smtClean="0"/>
              <a:t>Dag 45 verbening (dracht controle)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9232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Lengte 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Gemiddeld 63 dagen</a:t>
            </a:r>
          </a:p>
          <a:p>
            <a:r>
              <a:rPr lang="nl-NL" dirty="0" smtClean="0"/>
              <a:t>Kan </a:t>
            </a:r>
            <a:r>
              <a:rPr lang="nl-NL" dirty="0" err="1" smtClean="0"/>
              <a:t>varieren</a:t>
            </a:r>
            <a:r>
              <a:rPr lang="nl-NL" dirty="0" smtClean="0"/>
              <a:t> van </a:t>
            </a:r>
            <a:r>
              <a:rPr lang="nl-NL" dirty="0"/>
              <a:t>5</a:t>
            </a:r>
            <a:r>
              <a:rPr lang="nl-NL" dirty="0" smtClean="0"/>
              <a:t>7 tot 72 dagen!</a:t>
            </a:r>
          </a:p>
          <a:p>
            <a:r>
              <a:rPr lang="nl-NL" dirty="0" smtClean="0"/>
              <a:t>Dit komt doordat moment van dekken niet altijd gelijk is aan moment van bevruchten</a:t>
            </a:r>
          </a:p>
          <a:p>
            <a:r>
              <a:rPr lang="nl-NL" dirty="0" smtClean="0"/>
              <a:t>Sperma kan overleven in de baarmoeder</a:t>
            </a:r>
            <a:br>
              <a:rPr lang="nl-NL" dirty="0" smtClean="0"/>
            </a:br>
            <a:r>
              <a:rPr lang="nl-NL" dirty="0" smtClean="0"/>
              <a:t> (7-9 dagen)</a:t>
            </a:r>
          </a:p>
          <a:p>
            <a:r>
              <a:rPr lang="nl-NL" dirty="0" smtClean="0"/>
              <a:t>Eicel moet na ovulatie nog 2 dagen rijpen voor bevruchting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0138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Diagnose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 ongeveer 1 maand door afscheiding vulva</a:t>
            </a:r>
          </a:p>
          <a:p>
            <a:r>
              <a:rPr lang="nl-NL" dirty="0" smtClean="0"/>
              <a:t>Dag 28 palperen/echo</a:t>
            </a:r>
          </a:p>
          <a:p>
            <a:r>
              <a:rPr lang="nl-NL" dirty="0" smtClean="0"/>
              <a:t>Dag 35 toename LG en gezwollen melkklieren</a:t>
            </a:r>
          </a:p>
          <a:p>
            <a:r>
              <a:rPr lang="nl-NL" dirty="0" smtClean="0"/>
              <a:t>Dag 40 toename buikomvang</a:t>
            </a:r>
          </a:p>
          <a:p>
            <a:r>
              <a:rPr lang="nl-NL" dirty="0" smtClean="0"/>
              <a:t>Progesteron gehalte meten heeft geen zin!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6014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13" y="1772816"/>
            <a:ext cx="8357760" cy="4073971"/>
          </a:xfrm>
        </p:spPr>
      </p:pic>
    </p:spTree>
    <p:extLst>
      <p:ext uri="{BB962C8B-B14F-4D97-AF65-F5344CB8AC3E}">
        <p14:creationId xmlns:p14="http://schemas.microsoft.com/office/powerpoint/2010/main" val="3795859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03" r="16903" b="7090"/>
          <a:stretch/>
        </p:blipFill>
        <p:spPr>
          <a:xfrm>
            <a:off x="1350141" y="846138"/>
            <a:ext cx="735634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06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Dag 42-45 meest ideaal voor het maken van foto's. </a:t>
            </a:r>
          </a:p>
          <a:p>
            <a:r>
              <a:rPr lang="nl-NL" dirty="0" smtClean="0"/>
              <a:t>Aantal pups</a:t>
            </a:r>
          </a:p>
          <a:p>
            <a:r>
              <a:rPr lang="nl-NL" dirty="0" smtClean="0"/>
              <a:t>Grootte van de pups</a:t>
            </a:r>
          </a:p>
          <a:p>
            <a:r>
              <a:rPr lang="nl-NL" dirty="0" smtClean="0"/>
              <a:t>Vitaliteit (houding, schedel, wervelkolom)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8286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81" t="-1" r="21376" b="8682"/>
          <a:stretch/>
        </p:blipFill>
        <p:spPr>
          <a:xfrm>
            <a:off x="971600" y="548680"/>
            <a:ext cx="6624736" cy="584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8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Teef en Reu</a:t>
            </a:r>
          </a:p>
          <a:p>
            <a:r>
              <a:rPr lang="nl-NL" dirty="0" smtClean="0"/>
              <a:t>Geslachtsrijp</a:t>
            </a:r>
          </a:p>
          <a:p>
            <a:r>
              <a:rPr lang="nl-NL" dirty="0" smtClean="0"/>
              <a:t>Loopsheid</a:t>
            </a:r>
          </a:p>
          <a:p>
            <a:r>
              <a:rPr lang="nl-NL" dirty="0" smtClean="0"/>
              <a:t>Dekking</a:t>
            </a:r>
          </a:p>
          <a:p>
            <a:r>
              <a:rPr lang="nl-NL" dirty="0" smtClean="0"/>
              <a:t>Dracht</a:t>
            </a:r>
          </a:p>
          <a:p>
            <a:r>
              <a:rPr lang="nl-NL" dirty="0" smtClean="0"/>
              <a:t>Geboorte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61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Een paar dagen voor het werpen gaat de teef een nest maken</a:t>
            </a:r>
            <a:r>
              <a:rPr lang="nl-NL" dirty="0" smtClean="0"/>
              <a:t>.</a:t>
            </a:r>
          </a:p>
          <a:p>
            <a:r>
              <a:rPr lang="nl-NL" dirty="0" smtClean="0"/>
              <a:t>Daarom 2 weken voor werpdatum al een werpkist.</a:t>
            </a:r>
          </a:p>
          <a:p>
            <a:r>
              <a:rPr lang="nl-NL" dirty="0" smtClean="0"/>
              <a:t>Kleinere porties voeren.</a:t>
            </a:r>
          </a:p>
          <a:p>
            <a:r>
              <a:rPr lang="nl-NL" dirty="0" smtClean="0"/>
              <a:t>Voldoende beweging.</a:t>
            </a:r>
            <a:endParaRPr lang="nl-NL" dirty="0"/>
          </a:p>
          <a:p>
            <a:r>
              <a:rPr lang="nl-NL" dirty="0"/>
              <a:t>12 tot 24 uur voor de geboorte daalt de lichaamstemperatuur met ruim een graad, tot beneden de 37 graden </a:t>
            </a:r>
            <a:r>
              <a:rPr lang="nl-NL" dirty="0" err="1"/>
              <a:t>celsius</a:t>
            </a:r>
            <a:r>
              <a:rPr lang="nl-NL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1322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1259" t="24406" r="9599"/>
          <a:stretch/>
        </p:blipFill>
        <p:spPr>
          <a:xfrm>
            <a:off x="484348" y="846138"/>
            <a:ext cx="8280920" cy="44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9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687297"/>
            <a:ext cx="4283969" cy="31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0" cy="236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21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Geboorte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Weeën: </a:t>
            </a:r>
          </a:p>
          <a:p>
            <a:pPr lvl="1"/>
            <a:r>
              <a:rPr lang="nl-NL" dirty="0" smtClean="0"/>
              <a:t>samentrekken van de baarmoeder</a:t>
            </a:r>
          </a:p>
          <a:p>
            <a:pPr lvl="1"/>
            <a:r>
              <a:rPr lang="nl-NL" dirty="0" smtClean="0"/>
              <a:t>aan de buitenkant niet te zien</a:t>
            </a:r>
          </a:p>
          <a:p>
            <a:pPr lvl="1"/>
            <a:r>
              <a:rPr lang="nl-NL" dirty="0" smtClean="0"/>
              <a:t>pups worden door baarmoeder richting geboortekanaal geduwd</a:t>
            </a:r>
          </a:p>
          <a:p>
            <a:r>
              <a:rPr lang="nl-NL" dirty="0" smtClean="0"/>
              <a:t>Buikpersen:</a:t>
            </a:r>
          </a:p>
          <a:p>
            <a:pPr lvl="1"/>
            <a:r>
              <a:rPr lang="nl-NL" dirty="0" smtClean="0"/>
              <a:t>samentrekken van de buikspieren</a:t>
            </a:r>
          </a:p>
          <a:p>
            <a:pPr lvl="1"/>
            <a:r>
              <a:rPr lang="nl-NL" dirty="0" smtClean="0"/>
              <a:t>aan de buitenkant te zien</a:t>
            </a:r>
          </a:p>
          <a:p>
            <a:pPr lvl="1"/>
            <a:r>
              <a:rPr lang="nl-NL" dirty="0" smtClean="0"/>
              <a:t>helpen de pups geboren te worden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959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Geboorte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Wanneer de eerste pup geboren is, bijt de teef de navelstreng door en likt zij de pup schoon.</a:t>
            </a:r>
          </a:p>
          <a:p>
            <a:r>
              <a:rPr lang="nl-NL" dirty="0" smtClean="0"/>
              <a:t>Tussen de pups kan een kwartier tot 2 uur tijd zitten. Teef is in “rust”.</a:t>
            </a:r>
          </a:p>
          <a:p>
            <a:r>
              <a:rPr lang="nl-NL" dirty="0" smtClean="0"/>
              <a:t>Geboorte van de placenta/moederkoek/nageboorte: voedzaam voor de teef, ze mag het opeten. </a:t>
            </a:r>
          </a:p>
          <a:p>
            <a:pPr lvl="1"/>
            <a:r>
              <a:rPr lang="nl-NL" dirty="0" smtClean="0"/>
              <a:t>let op: elke pup heeft een eigen placenta</a:t>
            </a:r>
          </a:p>
          <a:p>
            <a:r>
              <a:rPr lang="nl-NL" dirty="0" smtClean="0"/>
              <a:t>Direct na de geboorte zal de pup op zoek gaan naar de tepels.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83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Geboorte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Dierenarts waarschuwen wanneer:</a:t>
            </a:r>
          </a:p>
          <a:p>
            <a:pPr lvl="1"/>
            <a:r>
              <a:rPr lang="nl-NL" dirty="0" smtClean="0"/>
              <a:t>de </a:t>
            </a:r>
            <a:r>
              <a:rPr lang="nl-NL" dirty="0"/>
              <a:t>teef perst, maar er komt geen </a:t>
            </a:r>
            <a:r>
              <a:rPr lang="nl-NL" dirty="0" smtClean="0"/>
              <a:t>pup</a:t>
            </a:r>
            <a:r>
              <a:rPr lang="nl-NL" dirty="0"/>
              <a:t> </a:t>
            </a:r>
            <a:r>
              <a:rPr lang="nl-NL" dirty="0" smtClean="0"/>
              <a:t>(binnen een half uur)</a:t>
            </a:r>
          </a:p>
          <a:p>
            <a:pPr lvl="1"/>
            <a:r>
              <a:rPr lang="nl-NL" dirty="0" smtClean="0"/>
              <a:t>de teef niet meer perst, maar er zit nog wel een pup in (na 2 uur)</a:t>
            </a:r>
          </a:p>
          <a:p>
            <a:pPr lvl="1"/>
            <a:r>
              <a:rPr lang="nl-NL" dirty="0" smtClean="0"/>
              <a:t>stinkende of raar gekleurde uitvloeiing uit de vulva</a:t>
            </a:r>
          </a:p>
          <a:p>
            <a:pPr lvl="1"/>
            <a:r>
              <a:rPr lang="nl-NL" dirty="0"/>
              <a:t>v</a:t>
            </a:r>
            <a:r>
              <a:rPr lang="nl-NL" dirty="0" smtClean="0"/>
              <a:t>eel bloedverlies uit de vulva</a:t>
            </a:r>
          </a:p>
          <a:p>
            <a:pPr lvl="1"/>
            <a:r>
              <a:rPr lang="nl-NL" dirty="0"/>
              <a:t>a</a:t>
            </a:r>
            <a:r>
              <a:rPr lang="nl-NL" dirty="0" smtClean="0"/>
              <a:t>ls je twijfelt over de gezondheid van teef of pup(s)</a:t>
            </a:r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084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Geboorte </a:t>
            </a:r>
            <a:r>
              <a:rPr lang="nl-NL" dirty="0" smtClean="0">
                <a:hlinkClick r:id="rId2"/>
              </a:rPr>
              <a:t>1</a:t>
            </a:r>
            <a:endParaRPr lang="nl-NL" dirty="0" smtClean="0"/>
          </a:p>
          <a:p>
            <a:r>
              <a:rPr lang="nl-NL" dirty="0" smtClean="0"/>
              <a:t>Geboorte </a:t>
            </a:r>
            <a:r>
              <a:rPr lang="nl-NL" dirty="0" smtClean="0">
                <a:hlinkClick r:id="rId3"/>
              </a:rPr>
              <a:t>2</a:t>
            </a:r>
            <a:r>
              <a:rPr lang="nl-NL" dirty="0" smtClean="0"/>
              <a:t> (staande bevalling)</a:t>
            </a:r>
          </a:p>
          <a:p>
            <a:r>
              <a:rPr lang="nl-NL" dirty="0" smtClean="0"/>
              <a:t>Geboorte </a:t>
            </a:r>
            <a:r>
              <a:rPr lang="nl-NL" dirty="0" smtClean="0">
                <a:hlinkClick r:id="rId4"/>
              </a:rPr>
              <a:t>3 </a:t>
            </a:r>
            <a:r>
              <a:rPr lang="nl-NL" dirty="0" smtClean="0"/>
              <a:t>(keizersnede bij Engelse </a:t>
            </a:r>
            <a:r>
              <a:rPr lang="nl-NL" dirty="0" err="1" smtClean="0"/>
              <a:t>Bulldog</a:t>
            </a:r>
            <a:r>
              <a:rPr lang="nl-NL" dirty="0" smtClean="0"/>
              <a:t>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75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Teef en Reu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Hond is algemeen woord, geeft geen geslacht aan.</a:t>
            </a:r>
          </a:p>
          <a:p>
            <a:r>
              <a:rPr lang="nl-NL" dirty="0" smtClean="0"/>
              <a:t>Teef is vrouwelijk</a:t>
            </a:r>
          </a:p>
          <a:p>
            <a:pPr lvl="1"/>
            <a:r>
              <a:rPr lang="nl-NL" dirty="0" smtClean="0"/>
              <a:t>Kleiner, slanker, smallere kop</a:t>
            </a:r>
          </a:p>
          <a:p>
            <a:r>
              <a:rPr lang="nl-NL" dirty="0" smtClean="0"/>
              <a:t>Reu is mannelijk</a:t>
            </a:r>
          </a:p>
          <a:p>
            <a:pPr lvl="1"/>
            <a:r>
              <a:rPr lang="nl-NL" dirty="0" smtClean="0"/>
              <a:t>Groter, gespierder, bredere kop</a:t>
            </a:r>
          </a:p>
          <a:p>
            <a:r>
              <a:rPr lang="nl-NL" dirty="0" smtClean="0"/>
              <a:t>Pup is jong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38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Geslachtsrijp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 smtClean="0"/>
              <a:t>De teef is geslachtsrijp vanaf een leeftijd tussen de 6 en 18 maanden</a:t>
            </a:r>
            <a:r>
              <a:rPr lang="nl-NL" dirty="0" smtClean="0"/>
              <a:t>.</a:t>
            </a:r>
          </a:p>
          <a:p>
            <a:r>
              <a:rPr lang="nl-NL" dirty="0" smtClean="0"/>
              <a:t>Eerste en tweede loopsheid vaak nog vreemde hormonale wisselingen.</a:t>
            </a:r>
            <a:endParaRPr lang="nl-NL" dirty="0" smtClean="0"/>
          </a:p>
          <a:p>
            <a:r>
              <a:rPr lang="nl-NL" dirty="0" smtClean="0"/>
              <a:t>Na het 7</a:t>
            </a:r>
            <a:r>
              <a:rPr lang="nl-NL" baseline="30000" dirty="0" smtClean="0"/>
              <a:t>de</a:t>
            </a:r>
            <a:r>
              <a:rPr lang="nl-NL" dirty="0" smtClean="0"/>
              <a:t> levensjaar minder vruchtbaar, kleinere nesten, onregelmatige </a:t>
            </a:r>
            <a:r>
              <a:rPr lang="nl-NL" dirty="0" err="1" smtClean="0"/>
              <a:t>cyclys</a:t>
            </a:r>
            <a:r>
              <a:rPr lang="nl-NL" dirty="0" smtClean="0"/>
              <a:t>.</a:t>
            </a:r>
          </a:p>
          <a:p>
            <a:r>
              <a:rPr lang="nl-NL" dirty="0" smtClean="0"/>
              <a:t>Effectief dus ongeveer 12 kansen op pups</a:t>
            </a:r>
            <a:endParaRPr lang="nl-NL" dirty="0" smtClean="0"/>
          </a:p>
          <a:p>
            <a:r>
              <a:rPr lang="nl-NL" dirty="0" smtClean="0"/>
              <a:t>De reu is geslachtsrijp vanaf tussen de 6 en 12 maanden.</a:t>
            </a:r>
          </a:p>
          <a:p>
            <a:pPr lvl="1"/>
            <a:r>
              <a:rPr lang="nl-NL" dirty="0"/>
              <a:t>Over het algemeen zijn </a:t>
            </a:r>
            <a:r>
              <a:rPr lang="nl-NL" dirty="0" smtClean="0"/>
              <a:t>honden </a:t>
            </a:r>
            <a:r>
              <a:rPr lang="nl-NL" dirty="0"/>
              <a:t>van kleine rassen eerder </a:t>
            </a:r>
            <a:r>
              <a:rPr lang="nl-NL" dirty="0" smtClean="0"/>
              <a:t>geslachtsrijp </a:t>
            </a:r>
            <a:r>
              <a:rPr lang="nl-NL" dirty="0"/>
              <a:t>dan grote rassen. Ze zijn eerder uitgegroeid.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810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Loopsheid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141168"/>
          </a:xfrm>
        </p:spPr>
        <p:txBody>
          <a:bodyPr>
            <a:normAutofit/>
          </a:bodyPr>
          <a:lstStyle/>
          <a:p>
            <a:r>
              <a:rPr lang="nl-NL" dirty="0" smtClean="0"/>
              <a:t>Loopsheid betekent de vruchtbare periode van de teef. </a:t>
            </a:r>
          </a:p>
          <a:p>
            <a:r>
              <a:rPr lang="nl-NL" dirty="0" smtClean="0"/>
              <a:t>Teven worden gemiddeld 2 keer per jaar loops, de loopsheid duurt ongeveer 3 weken.</a:t>
            </a:r>
          </a:p>
          <a:p>
            <a:pPr lvl="1"/>
            <a:r>
              <a:rPr lang="nl-NL" dirty="0" smtClean="0"/>
              <a:t>Ze is niet de hele periode van 3 weken vruchtbaar.</a:t>
            </a:r>
          </a:p>
          <a:p>
            <a:pPr lvl="1"/>
            <a:r>
              <a:rPr lang="nl-NL" dirty="0" smtClean="0"/>
              <a:t>In de eerste week begint de teef te vloeien, de teef heeft dan nog geen interesse in reuen.</a:t>
            </a:r>
          </a:p>
          <a:p>
            <a:pPr lvl="1"/>
            <a:r>
              <a:rPr lang="nl-NL" dirty="0" smtClean="0"/>
              <a:t>Tussen de 9</a:t>
            </a:r>
            <a:r>
              <a:rPr lang="nl-NL" baseline="30000" dirty="0" smtClean="0"/>
              <a:t>e</a:t>
            </a:r>
            <a:r>
              <a:rPr lang="nl-NL" dirty="0" smtClean="0"/>
              <a:t> en 12</a:t>
            </a:r>
            <a:r>
              <a:rPr lang="nl-NL" baseline="30000" dirty="0" smtClean="0"/>
              <a:t>e</a:t>
            </a:r>
            <a:r>
              <a:rPr lang="nl-NL" dirty="0" smtClean="0"/>
              <a:t> dag is de teef vruchtbaar en zeer geïnteresseerd in reuen.</a:t>
            </a:r>
          </a:p>
          <a:p>
            <a:pPr lvl="1"/>
            <a:r>
              <a:rPr lang="nl-NL" dirty="0" smtClean="0"/>
              <a:t>In de derde week neemt de loopsheid weer af.</a:t>
            </a:r>
          </a:p>
          <a:p>
            <a:pPr lvl="1"/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258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Loopsheid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Kenmerken van </a:t>
            </a:r>
            <a:r>
              <a:rPr lang="nl-NL" dirty="0" smtClean="0"/>
              <a:t>loopsheid</a:t>
            </a:r>
            <a:r>
              <a:rPr lang="nl-NL" dirty="0"/>
              <a:t>:</a:t>
            </a:r>
          </a:p>
          <a:p>
            <a:pPr lvl="1"/>
            <a:r>
              <a:rPr lang="nl-NL" dirty="0" smtClean="0"/>
              <a:t>De vulva zwelt op</a:t>
            </a:r>
          </a:p>
          <a:p>
            <a:pPr lvl="1"/>
            <a:r>
              <a:rPr lang="nl-NL" dirty="0" smtClean="0"/>
              <a:t>Bloederige uitvloeiing uit de vulva</a:t>
            </a:r>
          </a:p>
          <a:p>
            <a:pPr lvl="2"/>
            <a:r>
              <a:rPr lang="nl-NL" dirty="0" smtClean="0"/>
              <a:t>Dit kan variëren van enkele druppels tot kleine plasjes</a:t>
            </a:r>
          </a:p>
          <a:p>
            <a:pPr lvl="3"/>
            <a:r>
              <a:rPr lang="nl-NL" dirty="0" smtClean="0"/>
              <a:t>Er zijn teefjes die zichzelf schoonhouden en dan valt de loopsheid nog niet op. </a:t>
            </a:r>
          </a:p>
          <a:p>
            <a:pPr lvl="3"/>
            <a:r>
              <a:rPr lang="nl-NL" dirty="0" smtClean="0"/>
              <a:t>Voor heftige uitvloeiing zijn er loopsheidsbroekjes.</a:t>
            </a:r>
          </a:p>
          <a:p>
            <a:pPr lvl="1"/>
            <a:r>
              <a:rPr lang="nl-NL" dirty="0" smtClean="0"/>
              <a:t>Reuen zijn </a:t>
            </a:r>
            <a:r>
              <a:rPr lang="nl-NL" b="1" dirty="0" smtClean="0"/>
              <a:t>zeer</a:t>
            </a:r>
            <a:r>
              <a:rPr lang="nl-NL" dirty="0" smtClean="0"/>
              <a:t> geïnteresseerd in de teef (maar de teef nog niet in de reu).</a:t>
            </a:r>
          </a:p>
          <a:p>
            <a:pPr lvl="1"/>
            <a:r>
              <a:rPr lang="nl-NL" dirty="0" smtClean="0"/>
              <a:t>De teef wil weg lopen en laten dekken door een reu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214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98463"/>
            <a:ext cx="9090025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nl-NL" dirty="0" smtClean="0"/>
              <a:t>Loopsheid voorkomen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Castreren (uitleg zie voortplanting Kat)</a:t>
            </a:r>
          </a:p>
          <a:p>
            <a:pPr lvl="1"/>
            <a:r>
              <a:rPr lang="nl-NL" dirty="0" smtClean="0"/>
              <a:t>Voordelen: veel kleiner risico op baarmoederontsteking en tepelkliertumoren</a:t>
            </a:r>
          </a:p>
          <a:p>
            <a:pPr lvl="1"/>
            <a:r>
              <a:rPr lang="nl-NL" dirty="0" smtClean="0"/>
              <a:t>Nadelen: definitief, niet meer terug te draaien, hond wordt zwaarder (minder eten geven), elke operatie is een (klein) risico</a:t>
            </a:r>
          </a:p>
          <a:p>
            <a:r>
              <a:rPr lang="nl-NL" dirty="0" smtClean="0"/>
              <a:t>Prikpil</a:t>
            </a:r>
          </a:p>
          <a:p>
            <a:pPr lvl="1"/>
            <a:r>
              <a:rPr lang="nl-NL" dirty="0" smtClean="0"/>
              <a:t>Voordelen: tijdelijk, geen operatie nodig, goedkoper</a:t>
            </a:r>
          </a:p>
          <a:p>
            <a:pPr lvl="1"/>
            <a:r>
              <a:rPr lang="nl-NL" dirty="0" smtClean="0"/>
              <a:t>Nadelen: moet elke 5 maanden herhaald worden, werkt niet 100%, grotere kans op baarmoederontsteking</a:t>
            </a:r>
          </a:p>
          <a:p>
            <a:r>
              <a:rPr lang="nl-NL" dirty="0" smtClean="0"/>
              <a:t>Pil in tabletvorm</a:t>
            </a:r>
          </a:p>
          <a:p>
            <a:pPr lvl="1"/>
            <a:r>
              <a:rPr lang="nl-NL" dirty="0" smtClean="0"/>
              <a:t>Voordelen: tijdelijk, bv alleen tijdens pensionperiode</a:t>
            </a:r>
          </a:p>
          <a:p>
            <a:pPr lvl="1"/>
            <a:r>
              <a:rPr lang="nl-NL" dirty="0" smtClean="0"/>
              <a:t>Nadelen: werkt ongeveer 1 maand, grotere kans op baarmoederontsteking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572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Dekking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De reu en teef zullen elkaar eerst “ontdekken” in een soort spel.</a:t>
            </a:r>
          </a:p>
          <a:p>
            <a:r>
              <a:rPr lang="nl-NL" dirty="0" smtClean="0"/>
              <a:t>Als de teef er klaar voor is, zal zij stil blijven staan en kan de reu haar dekken.</a:t>
            </a:r>
          </a:p>
          <a:p>
            <a:r>
              <a:rPr lang="nl-NL" dirty="0" smtClean="0"/>
              <a:t>Na de zaadlozing blijft de penis nog opgezwollen. De reu zit vast in de teef, dit noemen we koppeling.</a:t>
            </a:r>
          </a:p>
          <a:p>
            <a:r>
              <a:rPr lang="nl-NL" dirty="0" smtClean="0"/>
              <a:t>Nooit lostrekken, maar dieren juist geruststellen. Dit kan 10 tot 40 minuten duren.</a:t>
            </a:r>
          </a:p>
          <a:p>
            <a:r>
              <a:rPr lang="nl-NL" dirty="0" smtClean="0"/>
              <a:t>Wanneer penis los is, zullen beide honden zichzelf schoonlikken.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622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878</Words>
  <Application>Microsoft Office PowerPoint</Application>
  <PresentationFormat>Diavoorstelling (4:3)</PresentationFormat>
  <Paragraphs>118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9" baseType="lpstr">
      <vt:lpstr>Arial</vt:lpstr>
      <vt:lpstr>Calibri</vt:lpstr>
      <vt:lpstr>Kantoorthema</vt:lpstr>
      <vt:lpstr>Voortplanting</vt:lpstr>
      <vt:lpstr>Inhoud</vt:lpstr>
      <vt:lpstr>Teef en Reu</vt:lpstr>
      <vt:lpstr>Geslachtsrijp</vt:lpstr>
      <vt:lpstr>Loopsheid</vt:lpstr>
      <vt:lpstr>Loopsheid</vt:lpstr>
      <vt:lpstr>PowerPoint-presentatie</vt:lpstr>
      <vt:lpstr>Loopsheid voorkomen</vt:lpstr>
      <vt:lpstr>Dekking</vt:lpstr>
      <vt:lpstr>PowerPoint-presentatie</vt:lpstr>
      <vt:lpstr>PowerPoint-presentatie</vt:lpstr>
      <vt:lpstr>Dracht</vt:lpstr>
      <vt:lpstr>Dagen dracht</vt:lpstr>
      <vt:lpstr>Lengte dracht</vt:lpstr>
      <vt:lpstr>Diagnose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Geboorte</vt:lpstr>
      <vt:lpstr>Geboorte </vt:lpstr>
      <vt:lpstr>Geboorte</vt:lpstr>
      <vt:lpstr>Filmpjes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Voortplanting</dc:title>
  <dc:creator>Wendy van der Wouden</dc:creator>
  <cp:lastModifiedBy>Helanie Aalders</cp:lastModifiedBy>
  <cp:revision>46</cp:revision>
  <dcterms:created xsi:type="dcterms:W3CDTF">2012-11-13T14:40:09Z</dcterms:created>
  <dcterms:modified xsi:type="dcterms:W3CDTF">2017-11-20T19:04:50Z</dcterms:modified>
</cp:coreProperties>
</file>